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9"/>
  </p:notesMasterIdLst>
  <p:handoutMasterIdLst>
    <p:handoutMasterId r:id="rId10"/>
  </p:handoutMasterIdLst>
  <p:sldIdLst>
    <p:sldId id="256" r:id="rId2"/>
    <p:sldId id="3092" r:id="rId3"/>
    <p:sldId id="308" r:id="rId4"/>
    <p:sldId id="3095" r:id="rId5"/>
    <p:sldId id="3096" r:id="rId6"/>
    <p:sldId id="3097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00889C-7FE5-4944-9D88-AD52D4F207DF}">
          <p14:sldIdLst>
            <p14:sldId id="256"/>
            <p14:sldId id="3092"/>
            <p14:sldId id="308"/>
            <p14:sldId id="3095"/>
            <p14:sldId id="3096"/>
            <p14:sldId id="309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1BA"/>
    <a:srgbClr val="599AD6"/>
    <a:srgbClr val="2171B9"/>
    <a:srgbClr val="FBFCFF"/>
    <a:srgbClr val="7F7F7F"/>
    <a:srgbClr val="ED7D31"/>
    <a:srgbClr val="BA0002"/>
    <a:srgbClr val="0E4465"/>
    <a:srgbClr val="DFDFDF"/>
    <a:srgbClr val="FF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52C4A4-1A07-4AD5-ACD0-032D7D8D77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CC564-F1BF-4F28-862B-BC7734026E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24A7-13E4-45DD-B7CA-2416F4995AC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51857-028E-4035-A28A-0ED65C08D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CCC1-2476-4C5F-BEE0-4A876EF090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C19C8-2568-478D-A11C-5A39E5B68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3D6C-1949-4FF5-8EE3-69AC2F57C9D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65E9E-2534-4AC2-8A0C-3B1F7605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74" name="Google Shape;4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0769" y="3388659"/>
            <a:ext cx="10789662" cy="2255728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386" y="5773873"/>
            <a:ext cx="10722429" cy="835155"/>
          </a:xfrm>
        </p:spPr>
        <p:txBody>
          <a:bodyPr>
            <a:normAutofit/>
          </a:bodyPr>
          <a:lstStyle>
            <a:lvl1pPr marL="0" indent="0" algn="l">
              <a:buNone/>
              <a:defRPr sz="22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9A74D890-B591-4002-8996-DAC1D989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24" y="388176"/>
            <a:ext cx="8285039" cy="114300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9F897D6-1AA1-46BA-A8CC-CB9E88246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Copyright @2017-19, Engineered Fluids.  All rights reserved.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9669688-53BB-4D3F-8464-3F520C965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07693" y="610772"/>
            <a:ext cx="10364452" cy="1603922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07693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07693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 cap="none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07693" y="4781082"/>
            <a:ext cx="3296409" cy="1619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6678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5267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 cap="none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35267" y="4781080"/>
            <a:ext cx="3303352" cy="1619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67217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267217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 cap="none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267092" y="4781078"/>
            <a:ext cx="3305053" cy="161972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2ECC9AA1-EA91-40D4-881A-4F68FBDA40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E85160E-A97A-4682-B561-235914EE5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53174624-E8A0-4979-A7FA-E887EBA5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5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8395472" y="3087607"/>
            <a:ext cx="5765507" cy="1045030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00719" y="1899855"/>
            <a:ext cx="10270299" cy="4593018"/>
          </a:xfrm>
        </p:spPr>
        <p:txBody>
          <a:bodyPr vert="eaVert"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105AA5-0C6F-4A73-BF94-B83CB0645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59610" y="3569469"/>
            <a:ext cx="3554050" cy="214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4868A77-0210-45B3-9A7D-327F0A349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5400000">
            <a:off x="-259363" y="6008685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008E9F9-AA5A-4009-86C6-DE599E5CC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08141" y="-4700915"/>
            <a:ext cx="1497106" cy="1089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4095271D-12BA-4002-A4E1-8FD0C3341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86" t="24679" r="21337" b="16687"/>
          <a:stretch/>
        </p:blipFill>
        <p:spPr>
          <a:xfrm>
            <a:off x="0" y="0"/>
            <a:ext cx="943053" cy="68579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87389D-E010-4437-8779-A0CAEABE9D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798" y="1600201"/>
            <a:ext cx="10657116" cy="48817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8CF78D3-426C-480E-B2D6-E1AACF8E2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53" y="188779"/>
            <a:ext cx="8285039" cy="114300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98F8284-0F06-4E7D-BBE2-81AA1ABB8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357DE2-29EE-4CA2-BA85-35D883D8D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89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87389D-E010-4437-8779-A0CAEABE9D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798" y="1600201"/>
            <a:ext cx="10657116" cy="48817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78CF78D3-426C-480E-B2D6-E1AACF8E2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053" y="188779"/>
            <a:ext cx="8285039" cy="114300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98F8284-0F06-4E7D-BBE2-81AA1ABB8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Copyright @2017-19, Engineered Fluids.  All rights reserved.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357DE2-29EE-4CA2-BA85-35D883D8D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7C3B82C-B7A2-4029-A22F-323C552E54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01166"/>
            <a:ext cx="914400" cy="6656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2_Title and Content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6"/>
          <p:cNvSpPr txBox="1">
            <a:spLocks noGrp="1"/>
          </p:cNvSpPr>
          <p:nvPr>
            <p:ph type="title"/>
          </p:nvPr>
        </p:nvSpPr>
        <p:spPr>
          <a:xfrm>
            <a:off x="1066798" y="346375"/>
            <a:ext cx="10689773" cy="52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body" idx="1"/>
          </p:nvPr>
        </p:nvSpPr>
        <p:spPr>
          <a:xfrm>
            <a:off x="1066798" y="988291"/>
            <a:ext cx="10689773" cy="549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cap="none"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cap="none"/>
            </a:lvl2pPr>
            <a:lvl3pPr marL="1371600" lvl="2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cap="none"/>
            </a:lvl3pPr>
            <a:lvl4pPr marL="1828800" lvl="3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cap="none"/>
            </a:lvl4pPr>
            <a:lvl5pPr marL="2286000" lvl="4" indent="-3175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cap="none"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ftr" idx="11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i="1" cap="none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sldNum" idx="12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900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7" y="201166"/>
            <a:ext cx="914400" cy="6656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17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6" y="346375"/>
            <a:ext cx="10689773" cy="587479"/>
          </a:xfrm>
        </p:spPr>
        <p:txBody>
          <a:bodyPr anchor="ctr"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66796" y="1442151"/>
            <a:ext cx="10657115" cy="5004543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787E852-D87F-48B6-B1E5-8C24095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96" y="952333"/>
            <a:ext cx="10689773" cy="386884"/>
          </a:xfrm>
        </p:spPr>
        <p:txBody>
          <a:bodyPr anchor="t">
            <a:noAutofit/>
          </a:bodyPr>
          <a:lstStyle>
            <a:lvl1pPr marL="0" indent="0">
              <a:lnSpc>
                <a:spcPct val="85000"/>
              </a:lnSpc>
              <a:buNone/>
              <a:defRPr sz="2400" b="0" i="1" cap="none" baseline="0">
                <a:solidFill>
                  <a:srgbClr val="2171B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BD38F4A-BAE8-4E54-9D47-1E4C9785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B83BC16-27B8-43BC-895E-688F0D8C6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B597E4C-D475-4538-9FFC-47AC5F80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346375"/>
            <a:ext cx="10689773" cy="521843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66798" y="988291"/>
            <a:ext cx="10689773" cy="5493699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842B6CB-47F0-46AD-9F55-9A61AABC1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CA6DAC-7B87-4367-A09C-9685AD678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DBD903-61A8-4589-9372-AA1F9C75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9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446" y="376855"/>
            <a:ext cx="10678885" cy="546781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4FD59D5-C471-4625-9E06-D2F109E17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F5AB41-5899-4C0C-8CF0-05CE5F26B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4B75C5E-730F-4B89-9B8A-F4701B68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nature&#10;&#10;Description automatically generated">
            <a:extLst>
              <a:ext uri="{FF2B5EF4-FFF2-40B4-BE49-F238E27FC236}">
                <a16:creationId xmlns:a16="http://schemas.microsoft.com/office/drawing/2014/main" id="{47114DE7-234B-4A0F-8B0A-8D40B7A19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7534"/>
          <a:stretch/>
        </p:blipFill>
        <p:spPr>
          <a:xfrm>
            <a:off x="-1" y="3946101"/>
            <a:ext cx="12192000" cy="291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1775716"/>
            <a:ext cx="10241907" cy="2316499"/>
          </a:xfrm>
        </p:spPr>
        <p:txBody>
          <a:bodyPr anchor="b">
            <a:normAutofit/>
          </a:bodyPr>
          <a:lstStyle>
            <a:lvl1pPr algn="l">
              <a:defRPr sz="40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6319" y="4184291"/>
            <a:ext cx="10241907" cy="113447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1453FDAC-3040-4E4D-B1BC-DDEBDDFC1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24" y="394526"/>
            <a:ext cx="8285039" cy="114300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A39C4DD-2238-4B1F-ABB3-9F9CF8BF2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300" y="6640402"/>
            <a:ext cx="4902575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CE61AE3-E169-460F-9A13-596A4D68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69848" y="347472"/>
            <a:ext cx="10646849" cy="536028"/>
          </a:xfrm>
        </p:spPr>
        <p:txBody>
          <a:bodyPr anchor="t"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67828" y="1043709"/>
            <a:ext cx="5106026" cy="5313549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326254" y="1043709"/>
            <a:ext cx="5388424" cy="5313549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FA99C65-8562-44CB-A340-9875DB464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93D8431-6603-480C-9E60-BDCD11008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9470664-0F6A-4772-B88D-66B62C3F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942" y="511626"/>
            <a:ext cx="3935688" cy="2023252"/>
          </a:xfrm>
        </p:spPr>
        <p:txBody>
          <a:bodyPr anchor="b"/>
          <a:lstStyle>
            <a:lvl1pPr algn="ctr">
              <a:defRPr sz="32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252229" y="511626"/>
            <a:ext cx="6471685" cy="5970364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941" y="2534877"/>
            <a:ext cx="3935689" cy="3639125"/>
          </a:xfrm>
        </p:spPr>
        <p:txBody>
          <a:bodyPr/>
          <a:lstStyle>
            <a:lvl1pPr marL="0" indent="0" algn="ctr">
              <a:buNone/>
              <a:defRPr sz="16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A34605D-8720-4660-8C3D-039C622B2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0550DB2-53F4-4A70-AA35-51A897F70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CEC455B-FB28-4727-9FE8-55666646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6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724" y="609600"/>
            <a:ext cx="9302752" cy="2992904"/>
          </a:xfrm>
        </p:spPr>
        <p:txBody>
          <a:bodyPr anchor="ctr"/>
          <a:lstStyle>
            <a:lvl1pPr>
              <a:defRPr sz="32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43156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6286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cap="none" baseline="0" dirty="0">
                <a:solidFill>
                  <a:srgbClr val="2171B9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80070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cap="none" baseline="0" dirty="0">
                <a:solidFill>
                  <a:srgbClr val="2171B9"/>
                </a:solidFill>
                <a:effectLst/>
              </a:rPr>
              <a:t>”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67DF8E5-FBB8-4988-9E1F-BD5C39F5B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3C3AEFF1-49A0-4E9A-B1EE-8254BB737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5E73073-50AC-4242-B213-8B2838F21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05658" y="609600"/>
            <a:ext cx="10364452" cy="1605094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05658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5658" y="2943355"/>
            <a:ext cx="3298976" cy="34247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273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33232" y="2943355"/>
            <a:ext cx="3303351" cy="34247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65182" y="2367093"/>
            <a:ext cx="329184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65182" y="2943355"/>
            <a:ext cx="3291840" cy="34247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cap="none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25A2773-DA71-435E-AF09-B464782D31E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B2CF1BC-F5A3-4EE9-89EB-4EC61C9D0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E8AE060-2FE8-4C7F-8C93-5D18462A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" y="201166"/>
            <a:ext cx="914400" cy="66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7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798" y="346375"/>
            <a:ext cx="10689773" cy="795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8" y="1237129"/>
            <a:ext cx="10689773" cy="51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798" y="6640402"/>
            <a:ext cx="6998077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i="1" cap="none" baseline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Copyright @2017-19, Engineered Fluids.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5792" y="6640402"/>
            <a:ext cx="750779" cy="2175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7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2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73" r:id="rId12"/>
    <p:sldLayoutId id="2147483655" r:id="rId13"/>
    <p:sldLayoutId id="21474836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cap="none" baseline="0" dirty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None/>
        <a:defRPr lang="en-US" sz="2000" kern="1200" cap="none" baseline="0" dirty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30188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en-US" sz="1800" kern="1200" cap="none" baseline="0" dirty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61963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en-US" sz="1600" kern="1200" cap="none" baseline="0" dirty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38188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en-US" sz="1400" kern="1200" cap="none" baseline="0" dirty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69963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lang="en-US" sz="1400" kern="1200" cap="none" baseline="0" dirty="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B9EB-2F3C-4173-A0C2-83A3B8F0F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8738">
              <a:spcBef>
                <a:spcPts val="300"/>
              </a:spcBef>
            </a:pPr>
            <a:r>
              <a:rPr lang="en-US" cap="none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EF AFRICA </a:t>
            </a:r>
            <a:br>
              <a:rPr lang="en-US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sz="2800" dirty="0" err="1">
                <a:solidFill>
                  <a:srgbClr val="2171B9"/>
                </a:solidFill>
              </a:rPr>
              <a:t>Datacentres</a:t>
            </a:r>
            <a:r>
              <a:rPr lang="en-US" sz="2800" dirty="0">
                <a:solidFill>
                  <a:srgbClr val="2171B9"/>
                </a:solidFill>
              </a:rPr>
              <a:t> and Markets</a:t>
            </a:r>
            <a:endParaRPr lang="en-US" i="1" dirty="0">
              <a:solidFill>
                <a:srgbClr val="2171B9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29F33-678D-4506-B61A-2A063A952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176" y="5773873"/>
            <a:ext cx="10668639" cy="83515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solidFill>
                  <a:srgbClr val="7F7F7F"/>
                </a:solidFill>
              </a:rPr>
              <a:t>February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6D21863-B201-B52E-3721-137B44572DAD}"/>
              </a:ext>
            </a:extLst>
          </p:cNvPr>
          <p:cNvSpPr txBox="1"/>
          <p:nvPr/>
        </p:nvSpPr>
        <p:spPr>
          <a:xfrm>
            <a:off x="1481871" y="329120"/>
            <a:ext cx="6524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2271BA"/>
                </a:solidFill>
              </a:rPr>
              <a:t>Data Centre Immersion Cooling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06835-CCDD-CB55-A9AE-4795DC491269}"/>
              </a:ext>
            </a:extLst>
          </p:cNvPr>
          <p:cNvSpPr txBox="1"/>
          <p:nvPr/>
        </p:nvSpPr>
        <p:spPr>
          <a:xfrm>
            <a:off x="1481871" y="1358554"/>
            <a:ext cx="10108149" cy="503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ZA" b="0" i="0" dirty="0">
                <a:solidFill>
                  <a:srgbClr val="001934"/>
                </a:solidFill>
                <a:effectLst/>
              </a:rPr>
              <a:t>The latest CPUs, GPUs, and servers are getting smaller in footprint and faster in processing, and therefore substantially hotter than ever before. Traditional methods of air-cooling can no longer keep pace with the thermal management requirements of these new devices. In addition, the space, complexity, maintenance, capital, and operating costs of a traditional CRAC retrofit destroy margins while not even buying enough headroom to ever recover the investment.</a:t>
            </a:r>
          </a:p>
          <a:p>
            <a:pPr algn="l" fontAlgn="base"/>
            <a:endParaRPr lang="en-ZA" b="0" i="0" dirty="0">
              <a:solidFill>
                <a:srgbClr val="001934"/>
              </a:solidFill>
              <a:effectLst/>
            </a:endParaRPr>
          </a:p>
          <a:p>
            <a:pPr algn="l" fontAlgn="base"/>
            <a:r>
              <a:rPr lang="en-ZA" b="1" i="0" dirty="0">
                <a:solidFill>
                  <a:srgbClr val="1372CE"/>
                </a:solidFill>
                <a:effectLst/>
              </a:rPr>
              <a:t>What is needed is an entirely new approach to </a:t>
            </a:r>
            <a:r>
              <a:rPr lang="en-ZA" b="1" i="0" dirty="0" err="1">
                <a:solidFill>
                  <a:srgbClr val="1372CE"/>
                </a:solidFill>
                <a:effectLst/>
              </a:rPr>
              <a:t>datacenter</a:t>
            </a:r>
            <a:r>
              <a:rPr lang="en-ZA" b="1" i="0" dirty="0">
                <a:solidFill>
                  <a:srgbClr val="1372CE"/>
                </a:solidFill>
                <a:effectLst/>
              </a:rPr>
              <a:t> cooling.  An approach that:</a:t>
            </a:r>
          </a:p>
          <a:p>
            <a:pPr algn="l" fontAlgn="base"/>
            <a:endParaRPr lang="en-ZA" b="0" i="0" dirty="0">
              <a:solidFill>
                <a:srgbClr val="001934"/>
              </a:solidFill>
              <a:effectLst/>
            </a:endParaRP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i="0" dirty="0">
                <a:solidFill>
                  <a:srgbClr val="2271BA"/>
                </a:solidFill>
                <a:effectLst/>
              </a:rPr>
              <a:t>Enables PUEs of 1.03-1.05 </a:t>
            </a:r>
            <a:r>
              <a:rPr lang="en-ZA" i="0" dirty="0">
                <a:effectLst/>
              </a:rPr>
              <a:t>without exotic locations, engineering, or hyper-scale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i="0" dirty="0">
                <a:solidFill>
                  <a:srgbClr val="2271BA"/>
                </a:solidFill>
                <a:effectLst/>
              </a:rPr>
              <a:t>Reduces</a:t>
            </a:r>
            <a:r>
              <a:rPr lang="en-ZA" i="0" dirty="0">
                <a:effectLst/>
              </a:rPr>
              <a:t> capital investment by up to </a:t>
            </a:r>
            <a:r>
              <a:rPr lang="en-ZA" b="1" i="0" dirty="0">
                <a:solidFill>
                  <a:srgbClr val="2271BA"/>
                </a:solidFill>
                <a:effectLst/>
              </a:rPr>
              <a:t>40%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i="0" dirty="0">
                <a:solidFill>
                  <a:srgbClr val="2271BA"/>
                </a:solidFill>
                <a:effectLst/>
              </a:rPr>
              <a:t>Reduces</a:t>
            </a:r>
            <a:r>
              <a:rPr lang="en-ZA" i="0" dirty="0">
                <a:effectLst/>
              </a:rPr>
              <a:t> IT room footprints up to </a:t>
            </a:r>
            <a:r>
              <a:rPr lang="en-ZA" b="1" i="0" dirty="0">
                <a:solidFill>
                  <a:srgbClr val="2271BA"/>
                </a:solidFill>
                <a:effectLst/>
              </a:rPr>
              <a:t>80%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i="0" dirty="0">
                <a:solidFill>
                  <a:srgbClr val="2271BA"/>
                </a:solidFill>
                <a:effectLst/>
              </a:rPr>
              <a:t>Reduced</a:t>
            </a:r>
            <a:r>
              <a:rPr lang="en-ZA" i="0" dirty="0">
                <a:effectLst/>
              </a:rPr>
              <a:t> operating costs by up to </a:t>
            </a:r>
            <a:r>
              <a:rPr lang="en-ZA" b="1" i="0" dirty="0">
                <a:solidFill>
                  <a:srgbClr val="2271BA"/>
                </a:solidFill>
                <a:effectLst/>
              </a:rPr>
              <a:t>50%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i="0" dirty="0">
                <a:solidFill>
                  <a:srgbClr val="2271BA"/>
                </a:solidFill>
                <a:effectLst/>
              </a:rPr>
              <a:t>Enables off the shelf </a:t>
            </a:r>
            <a:r>
              <a:rPr lang="en-ZA" i="0" dirty="0">
                <a:effectLst/>
              </a:rPr>
              <a:t>servers to achieve </a:t>
            </a:r>
            <a:r>
              <a:rPr lang="en-ZA" b="1" i="0" dirty="0">
                <a:solidFill>
                  <a:srgbClr val="2271BA"/>
                </a:solidFill>
                <a:effectLst/>
              </a:rPr>
              <a:t>NEBs compliance </a:t>
            </a:r>
            <a:r>
              <a:rPr lang="en-ZA" i="0" dirty="0">
                <a:effectLst/>
              </a:rPr>
              <a:t>with no additional engineering.</a:t>
            </a:r>
          </a:p>
        </p:txBody>
      </p:sp>
    </p:spTree>
    <p:extLst>
      <p:ext uri="{BB962C8B-B14F-4D97-AF65-F5344CB8AC3E}">
        <p14:creationId xmlns:p14="http://schemas.microsoft.com/office/powerpoint/2010/main" val="183677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5"/>
          <p:cNvSpPr txBox="1">
            <a:spLocks noGrp="1"/>
          </p:cNvSpPr>
          <p:nvPr>
            <p:ph type="title"/>
          </p:nvPr>
        </p:nvSpPr>
        <p:spPr>
          <a:xfrm>
            <a:off x="1134874" y="438089"/>
            <a:ext cx="10769214" cy="3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2000" dirty="0">
                <a:solidFill>
                  <a:srgbClr val="2271BA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Over 11,000 Customers in Production Today in Servers, Datacenter's, Batteries, and more</a:t>
            </a:r>
            <a:endParaRPr sz="2000" dirty="0">
              <a:solidFill>
                <a:srgbClr val="2271BA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52" name="Picture 28" descr="Image result for baidu">
            <a:extLst>
              <a:ext uri="{FF2B5EF4-FFF2-40B4-BE49-F238E27FC236}">
                <a16:creationId xmlns:a16="http://schemas.microsoft.com/office/drawing/2014/main" id="{D88823B3-CBC1-4FBA-92F0-5449BB4AA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89"/>
          <a:stretch/>
        </p:blipFill>
        <p:spPr bwMode="auto">
          <a:xfrm>
            <a:off x="4145460" y="3603021"/>
            <a:ext cx="1391186" cy="6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B08A5180-11DB-4638-89D3-984DC9AA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169" y="6111295"/>
            <a:ext cx="1873710" cy="3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8D8691F5-795A-4C00-B33A-896D9300E6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9099" y="4012038"/>
            <a:ext cx="37244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8" name="Picture 14" descr="Image result for intel">
            <a:extLst>
              <a:ext uri="{FF2B5EF4-FFF2-40B4-BE49-F238E27FC236}">
                <a16:creationId xmlns:a16="http://schemas.microsoft.com/office/drawing/2014/main" id="{15BC96B8-9519-452E-B44D-ABFEF495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866" y="1198545"/>
            <a:ext cx="1043513" cy="5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P">
            <a:extLst>
              <a:ext uri="{FF2B5EF4-FFF2-40B4-BE49-F238E27FC236}">
                <a16:creationId xmlns:a16="http://schemas.microsoft.com/office/drawing/2014/main" id="{FDC0CBF7-074A-4B0E-B357-29D0CF46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399" y="1160820"/>
            <a:ext cx="754281" cy="61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harris corporation">
            <a:extLst>
              <a:ext uri="{FF2B5EF4-FFF2-40B4-BE49-F238E27FC236}">
                <a16:creationId xmlns:a16="http://schemas.microsoft.com/office/drawing/2014/main" id="{52067112-EFCB-426F-B875-1B664C2F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78" y="6100990"/>
            <a:ext cx="1873710" cy="4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73CEFD-8C5F-405F-AB6A-C7EC844752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275" y="5455934"/>
            <a:ext cx="1957159" cy="3504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78509A-8952-4663-AC58-C3140BC285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09" t="14671" r="13092" b="13499"/>
          <a:stretch/>
        </p:blipFill>
        <p:spPr>
          <a:xfrm>
            <a:off x="4991621" y="2035276"/>
            <a:ext cx="868983" cy="61171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190410B-6770-4246-AA34-9F2FCD16954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194" y="4613584"/>
            <a:ext cx="2195123" cy="343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C3440F-50BE-C32E-169C-AB831B8649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7718" y="3720811"/>
            <a:ext cx="2004765" cy="374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75EDC0-6C54-64C4-53D2-5DA03BC52B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3715" y="5419459"/>
            <a:ext cx="2194157" cy="460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C48102-13CA-E9ED-3F91-CEF2847DA4C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" r="8156" b="8156"/>
          <a:stretch/>
        </p:blipFill>
        <p:spPr>
          <a:xfrm>
            <a:off x="3122050" y="2003155"/>
            <a:ext cx="1503519" cy="709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AFD1A1-A596-7E97-07A4-6865C34A4A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0869" y="2993280"/>
            <a:ext cx="1355505" cy="394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6E0E01-BA2A-ADFF-EDB5-0219E205DF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54063" y="1199555"/>
            <a:ext cx="1754141" cy="617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7E9046-ABBD-7090-A329-204DEB9C74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1845" y="2946596"/>
            <a:ext cx="1877539" cy="4616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ABAE91-B213-218B-31E4-D0465BC702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72275" y="2067493"/>
            <a:ext cx="1723290" cy="47774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DFB393-6F81-35B2-D9A2-336371F3EB8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3423" b="24353"/>
          <a:stretch/>
        </p:blipFill>
        <p:spPr>
          <a:xfrm>
            <a:off x="1548605" y="4283238"/>
            <a:ext cx="1660659" cy="709752"/>
          </a:xfrm>
          <a:prstGeom prst="rect">
            <a:avLst/>
          </a:prstGeom>
        </p:spPr>
      </p:pic>
      <p:pic>
        <p:nvPicPr>
          <p:cNvPr id="480" name="Google Shape;480;p15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669" y="3200838"/>
            <a:ext cx="2276621" cy="51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nextera energy logo">
            <a:extLst>
              <a:ext uri="{FF2B5EF4-FFF2-40B4-BE49-F238E27FC236}">
                <a16:creationId xmlns:a16="http://schemas.microsoft.com/office/drawing/2014/main" id="{B9ABAA10-F3DD-4BB6-B04A-760A99DB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809" y="1253963"/>
            <a:ext cx="2184792" cy="9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72FB43-1C22-442D-AE7F-E015C3A5F5B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851" y="2196762"/>
            <a:ext cx="1503293" cy="590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C0A10-471B-4DE1-BAEF-4B888BB55DB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132" y="2196762"/>
            <a:ext cx="1997740" cy="65258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BBD355-446D-4D20-BD07-6DF3F557C5B9}"/>
              </a:ext>
            </a:extLst>
          </p:cNvPr>
          <p:cNvGrpSpPr/>
          <p:nvPr/>
        </p:nvGrpSpPr>
        <p:grpSpPr>
          <a:xfrm>
            <a:off x="9581535" y="3190376"/>
            <a:ext cx="2006177" cy="605463"/>
            <a:chOff x="9396168" y="4937725"/>
            <a:chExt cx="2597348" cy="7593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A51588A-F354-4FFD-9B3B-2790FA36523C}"/>
                </a:ext>
              </a:extLst>
            </p:cNvPr>
            <p:cNvSpPr/>
            <p:nvPr/>
          </p:nvSpPr>
          <p:spPr>
            <a:xfrm>
              <a:off x="9396168" y="4937725"/>
              <a:ext cx="2597348" cy="7593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056" name="Picture 32" descr="Cineo Lighting">
              <a:extLst>
                <a:ext uri="{FF2B5EF4-FFF2-40B4-BE49-F238E27FC236}">
                  <a16:creationId xmlns:a16="http://schemas.microsoft.com/office/drawing/2014/main" id="{86AA9C2C-4036-4030-84F2-41F27C95B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3597" y="4996060"/>
              <a:ext cx="2482491" cy="6708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</p:grpSp>
      <p:pic>
        <p:nvPicPr>
          <p:cNvPr id="1062" name="Picture 38" descr="3dfortify-white">
            <a:extLst>
              <a:ext uri="{FF2B5EF4-FFF2-40B4-BE49-F238E27FC236}">
                <a16:creationId xmlns:a16="http://schemas.microsoft.com/office/drawing/2014/main" id="{5312AE51-51FE-43AD-B5F7-AEFF2E9BA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3" t="12356" r="673" b="15311"/>
          <a:stretch/>
        </p:blipFill>
        <p:spPr bwMode="auto">
          <a:xfrm>
            <a:off x="8135205" y="3971419"/>
            <a:ext cx="2101970" cy="3638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51E069-36F6-4A7A-9A60-B038B2DBA61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1535" y="1315044"/>
            <a:ext cx="1915337" cy="548058"/>
          </a:xfrm>
          <a:prstGeom prst="rect">
            <a:avLst/>
          </a:prstGeom>
        </p:spPr>
      </p:pic>
      <p:pic>
        <p:nvPicPr>
          <p:cNvPr id="1080" name="Picture 56" descr="Image result for samtec">
            <a:extLst>
              <a:ext uri="{FF2B5EF4-FFF2-40B4-BE49-F238E27FC236}">
                <a16:creationId xmlns:a16="http://schemas.microsoft.com/office/drawing/2014/main" id="{CA70B47C-7CE3-469D-9F60-736AD9C7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756" y="4613584"/>
            <a:ext cx="2070544" cy="6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8E22B1-DE5E-4B4A-817B-2A9D5B894F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47307" y="4514009"/>
            <a:ext cx="2556781" cy="6651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1555FD-B2A1-1522-8513-009AFE49A91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57145" y="5657116"/>
            <a:ext cx="2181145" cy="6078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B753447-1921-8488-E26F-5FD24D5A59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1440" y="5532870"/>
            <a:ext cx="2195525" cy="9702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4C736F9-8149-02F5-16C5-C94CE9152761}"/>
              </a:ext>
            </a:extLst>
          </p:cNvPr>
          <p:cNvSpPr/>
          <p:nvPr/>
        </p:nvSpPr>
        <p:spPr>
          <a:xfrm>
            <a:off x="1481871" y="1037006"/>
            <a:ext cx="5238427" cy="5820994"/>
          </a:xfrm>
          <a:prstGeom prst="rect">
            <a:avLst/>
          </a:prstGeom>
          <a:solidFill>
            <a:srgbClr val="2271B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7BDB0B-0899-3E8E-3213-E75213C32268}"/>
              </a:ext>
            </a:extLst>
          </p:cNvPr>
          <p:cNvSpPr txBox="1"/>
          <p:nvPr/>
        </p:nvSpPr>
        <p:spPr>
          <a:xfrm>
            <a:off x="1481871" y="329120"/>
            <a:ext cx="5505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2271BA"/>
                </a:solidFill>
              </a:rPr>
              <a:t>Engineered Fluids supplies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CE0CE-F788-A25A-53F7-2FCE4C2082CA}"/>
              </a:ext>
            </a:extLst>
          </p:cNvPr>
          <p:cNvSpPr txBox="1"/>
          <p:nvPr/>
        </p:nvSpPr>
        <p:spPr>
          <a:xfrm>
            <a:off x="2301865" y="1744892"/>
            <a:ext cx="3865044" cy="3736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ZA" sz="2000" dirty="0">
                <a:solidFill>
                  <a:srgbClr val="2271BA"/>
                </a:solidFill>
              </a:rPr>
              <a:t>World-leading Dielectric Coolant manufactured in Tyler Texas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i="0" dirty="0">
                <a:solidFill>
                  <a:srgbClr val="001934"/>
                </a:solidFill>
                <a:effectLst/>
              </a:rPr>
              <a:t>500 000 lit</a:t>
            </a:r>
            <a:r>
              <a:rPr lang="en-ZA" sz="2000" dirty="0">
                <a:solidFill>
                  <a:srgbClr val="001934"/>
                </a:solidFill>
              </a:rPr>
              <a:t>re weekly capacity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i="0" dirty="0">
                <a:solidFill>
                  <a:srgbClr val="001934"/>
                </a:solidFill>
                <a:effectLst/>
              </a:rPr>
              <a:t>60kV dielectric strength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1934"/>
                </a:solidFill>
              </a:rPr>
              <a:t>Non-Toxic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i="0" dirty="0">
                <a:solidFill>
                  <a:srgbClr val="001934"/>
                </a:solidFill>
                <a:effectLst/>
              </a:rPr>
              <a:t>Bio-degradable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1934"/>
                </a:solidFill>
              </a:rPr>
              <a:t>Food grade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i="0" dirty="0">
                <a:solidFill>
                  <a:srgbClr val="001934"/>
                </a:solidFill>
                <a:effectLst/>
              </a:rPr>
              <a:t>25-year shelf life</a:t>
            </a:r>
            <a:endParaRPr lang="en-ZA" sz="2000" i="0" dirty="0"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3A2FA8-4D13-C9BA-2C79-9589E7A4B77A}"/>
              </a:ext>
            </a:extLst>
          </p:cNvPr>
          <p:cNvSpPr txBox="1"/>
          <p:nvPr/>
        </p:nvSpPr>
        <p:spPr>
          <a:xfrm>
            <a:off x="7540292" y="1786057"/>
            <a:ext cx="3865044" cy="369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ZA" sz="2000" dirty="0">
                <a:solidFill>
                  <a:srgbClr val="2271BA"/>
                </a:solidFill>
              </a:rPr>
              <a:t>World Leading Single Phase immersion ready tanks and systems 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1934"/>
                </a:solidFill>
              </a:rPr>
              <a:t>Both EIA and OCP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i="0" dirty="0">
                <a:solidFill>
                  <a:srgbClr val="001934"/>
                </a:solidFill>
                <a:effectLst/>
              </a:rPr>
              <a:t>PUE of 1,03 -1,05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srgbClr val="001934"/>
                </a:solidFill>
              </a:rPr>
              <a:t>Low pressure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i="0" dirty="0">
                <a:solidFill>
                  <a:srgbClr val="001934"/>
                </a:solidFill>
                <a:effectLst/>
              </a:rPr>
              <a:t>Modular systems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i="0" dirty="0">
                <a:solidFill>
                  <a:srgbClr val="001934"/>
                </a:solidFill>
                <a:effectLst/>
              </a:rPr>
              <a:t>300kw heat dissipation per tank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040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276189-8EDE-EF20-51E5-98F3720D2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5"/>
          <a:stretch/>
        </p:blipFill>
        <p:spPr>
          <a:xfrm>
            <a:off x="1242831" y="1346826"/>
            <a:ext cx="2769040" cy="4006313"/>
          </a:xfrm>
          <a:prstGeom prst="rect">
            <a:avLst/>
          </a:prstGeom>
        </p:spPr>
      </p:pic>
      <p:pic>
        <p:nvPicPr>
          <p:cNvPr id="11" name="Picture 10" descr="A white rectangular object with a black text&#10;&#10;Description automatically generated with medium confidence">
            <a:extLst>
              <a:ext uri="{FF2B5EF4-FFF2-40B4-BE49-F238E27FC236}">
                <a16:creationId xmlns:a16="http://schemas.microsoft.com/office/drawing/2014/main" id="{13595FCA-C979-BD0C-2F18-530925E44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40" y="329120"/>
            <a:ext cx="5002660" cy="3020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2CDD9-7B3F-C31D-9213-8E3AF4221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3"/>
          <a:stretch/>
        </p:blipFill>
        <p:spPr>
          <a:xfrm>
            <a:off x="4275516" y="2394828"/>
            <a:ext cx="2913823" cy="4223288"/>
          </a:xfrm>
          <a:prstGeom prst="rect">
            <a:avLst/>
          </a:prstGeom>
        </p:spPr>
      </p:pic>
      <p:pic>
        <p:nvPicPr>
          <p:cNvPr id="9" name="Picture 8" descr="A white rectangular container with a logo&#10;&#10;Description automatically generated">
            <a:extLst>
              <a:ext uri="{FF2B5EF4-FFF2-40B4-BE49-F238E27FC236}">
                <a16:creationId xmlns:a16="http://schemas.microsoft.com/office/drawing/2014/main" id="{FB9A88F7-BCC0-D104-F9EA-49260143B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984" y="3020862"/>
            <a:ext cx="4475371" cy="364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F17620-472F-C683-0740-80C2A4C9F6ED}"/>
              </a:ext>
            </a:extLst>
          </p:cNvPr>
          <p:cNvSpPr txBox="1"/>
          <p:nvPr/>
        </p:nvSpPr>
        <p:spPr>
          <a:xfrm>
            <a:off x="1481871" y="329120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2271BA"/>
                </a:solidFill>
              </a:rPr>
              <a:t>Engineered Fluids SLIC tanks</a:t>
            </a:r>
          </a:p>
        </p:txBody>
      </p:sp>
    </p:spTree>
    <p:extLst>
      <p:ext uri="{BB962C8B-B14F-4D97-AF65-F5344CB8AC3E}">
        <p14:creationId xmlns:p14="http://schemas.microsoft.com/office/powerpoint/2010/main" val="398962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692F7E-BAC5-D55A-015B-9E427F06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42100" y="0"/>
            <a:ext cx="529936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BEB212-6F69-5A9A-00AB-5F9DB29880C5}"/>
              </a:ext>
            </a:extLst>
          </p:cNvPr>
          <p:cNvSpPr txBox="1"/>
          <p:nvPr/>
        </p:nvSpPr>
        <p:spPr>
          <a:xfrm>
            <a:off x="1069385" y="912157"/>
            <a:ext cx="3865044" cy="586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ZA" dirty="0">
                <a:solidFill>
                  <a:srgbClr val="2271BA"/>
                </a:solidFill>
              </a:rPr>
              <a:t>SLIC Tanks set in modular design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1934"/>
                </a:solidFill>
              </a:rPr>
              <a:t>Both EIA and OCP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1934"/>
                </a:solidFill>
              </a:rPr>
              <a:t>Accommodates redundancies N+X</a:t>
            </a:r>
            <a:endParaRPr lang="en-ZA" i="0" dirty="0">
              <a:solidFill>
                <a:srgbClr val="001934"/>
              </a:solidFill>
              <a:effectLst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1934"/>
                </a:solidFill>
              </a:rPr>
              <a:t>Easy to comply utilising existing water supplies and distribution guidelines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1934"/>
                </a:solidFill>
              </a:rPr>
              <a:t>Eliminate all cooling costs</a:t>
            </a:r>
            <a:endParaRPr lang="en-ZA" i="0" dirty="0">
              <a:solidFill>
                <a:srgbClr val="001934"/>
              </a:solidFill>
              <a:effectLst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i="0" dirty="0">
                <a:solidFill>
                  <a:srgbClr val="001934"/>
                </a:solidFill>
                <a:effectLst/>
              </a:rPr>
              <a:t>Future proof for extreme rack densities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001934"/>
                </a:solidFill>
              </a:rPr>
              <a:t>Heat management eliminated reducing the footprint required by 80%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i="0" dirty="0">
                <a:solidFill>
                  <a:srgbClr val="001934"/>
                </a:solidFill>
                <a:effectLst/>
              </a:rPr>
              <a:t>Local presence in SA </a:t>
            </a: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8EF765-6B88-910E-76DB-0E09F0E215E2}"/>
              </a:ext>
            </a:extLst>
          </p:cNvPr>
          <p:cNvSpPr/>
          <p:nvPr/>
        </p:nvSpPr>
        <p:spPr>
          <a:xfrm>
            <a:off x="9420532" y="5069758"/>
            <a:ext cx="2182762" cy="571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CE31-96C4-4FA9-B9C3-B42462E7B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1775" y="2357438"/>
            <a:ext cx="10690225" cy="587375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Dani Yudelowitz</a:t>
            </a: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0829611666</a:t>
            </a:r>
            <a:br>
              <a:rPr lang="en-US" b="0" dirty="0">
                <a:latin typeface="+mj-lt"/>
              </a:rPr>
            </a:br>
            <a:r>
              <a:rPr lang="en-US" b="0" dirty="0" err="1">
                <a:latin typeface="+mj-lt"/>
              </a:rPr>
              <a:t>dani.yudelowitz@engineeredfluids.com</a:t>
            </a:r>
            <a:br>
              <a:rPr lang="en-US" b="0" dirty="0">
                <a:latin typeface="+mj-lt"/>
              </a:rPr>
            </a:b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033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Engineered Fluid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75B5E4"/>
      </a:accent3>
      <a:accent4>
        <a:srgbClr val="7CE1E7"/>
      </a:accent4>
      <a:accent5>
        <a:srgbClr val="A9D7B6"/>
      </a:accent5>
      <a:accent6>
        <a:srgbClr val="A0C7C5"/>
      </a:accent6>
      <a:hlink>
        <a:srgbClr val="C0DAD8"/>
      </a:hlink>
      <a:folHlink>
        <a:srgbClr val="FCAE3B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 PowerPoint Template v10gt.potx" id="{FF5AF688-7201-4071-87A8-DBB1476525B2}" vid="{4427A06F-3603-4C68-B881-EDFA570B75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30550</TotalTime>
  <Words>294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Open Sans Semibold</vt:lpstr>
      <vt:lpstr>Droplet</vt:lpstr>
      <vt:lpstr>EF AFRICA  Datacentres and Markets</vt:lpstr>
      <vt:lpstr>PowerPoint Presentation</vt:lpstr>
      <vt:lpstr>Over 11,000 Customers in Production Today in Servers, Datacenter's, Batteries, and more</vt:lpstr>
      <vt:lpstr>PowerPoint Presentation</vt:lpstr>
      <vt:lpstr>PowerPoint Presentation</vt:lpstr>
      <vt:lpstr>PowerPoint Presentation</vt:lpstr>
      <vt:lpstr>Thank You  Dani Yudelowitz 0829611666 dani.yudelowitz@engineeredfluids.com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Testa</dc:creator>
  <cp:keywords>Engineered Fluids, ElectroCool, BitCool</cp:keywords>
  <cp:lastModifiedBy>Eckart Zollner</cp:lastModifiedBy>
  <cp:revision>256</cp:revision>
  <dcterms:created xsi:type="dcterms:W3CDTF">2017-07-18T13:10:36Z</dcterms:created>
  <dcterms:modified xsi:type="dcterms:W3CDTF">2024-02-23T04:29:29Z</dcterms:modified>
  <cp:category>Engineered Fliuds</cp:category>
</cp:coreProperties>
</file>